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ravokutni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Pravokutni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Pravokutni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Pravokutni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Pravokutni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Zaobljeni pravokutni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Zaobljeni pravokutni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Pravokutni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utni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avokutni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avokutni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3C0D962D-8F75-4C73-AD2A-9EAB09BA99CF}" type="datetimeFigureOut">
              <a:rPr lang="hr-HR" smtClean="0"/>
              <a:pPr/>
              <a:t>4.7.2016.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hr-HR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5593D54-2D29-4171-BAB5-97A48377DDB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D962D-8F75-4C73-AD2A-9EAB09BA99CF}" type="datetimeFigureOut">
              <a:rPr lang="hr-HR" smtClean="0"/>
              <a:pPr/>
              <a:t>4.7.2016.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3D54-2D29-4171-BAB5-97A48377DDB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D962D-8F75-4C73-AD2A-9EAB09BA99CF}" type="datetimeFigureOut">
              <a:rPr lang="hr-HR" smtClean="0"/>
              <a:pPr/>
              <a:t>4.7.2016.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3D54-2D29-4171-BAB5-97A48377DDB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D962D-8F75-4C73-AD2A-9EAB09BA99CF}" type="datetimeFigureOut">
              <a:rPr lang="hr-HR" smtClean="0"/>
              <a:pPr/>
              <a:t>4.7.2016.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3D54-2D29-4171-BAB5-97A48377DDB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D962D-8F75-4C73-AD2A-9EAB09BA99CF}" type="datetimeFigureOut">
              <a:rPr lang="hr-HR" smtClean="0"/>
              <a:pPr/>
              <a:t>4.7.2016.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3D54-2D29-4171-BAB5-97A48377DDB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D962D-8F75-4C73-AD2A-9EAB09BA99CF}" type="datetimeFigureOut">
              <a:rPr lang="hr-HR" smtClean="0"/>
              <a:pPr/>
              <a:t>4.7.2016.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3D54-2D29-4171-BAB5-97A48377DDB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6" name="Rezervirano mjesto datuma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C0D962D-8F75-4C73-AD2A-9EAB09BA99CF}" type="datetimeFigureOut">
              <a:rPr lang="hr-HR" smtClean="0"/>
              <a:pPr/>
              <a:t>4.7.2016.</a:t>
            </a:fld>
            <a:endParaRPr lang="hr-HR"/>
          </a:p>
        </p:txBody>
      </p:sp>
      <p:sp>
        <p:nvSpPr>
          <p:cNvPr id="27" name="Rezervirano mjesto broja slajda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5593D54-2D29-4171-BAB5-97A48377DDBA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8" name="Rezervirano mjesto podnožja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3C0D962D-8F75-4C73-AD2A-9EAB09BA99CF}" type="datetimeFigureOut">
              <a:rPr lang="hr-HR" smtClean="0"/>
              <a:pPr/>
              <a:t>4.7.2016.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5593D54-2D29-4171-BAB5-97A48377DDB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D962D-8F75-4C73-AD2A-9EAB09BA99CF}" type="datetimeFigureOut">
              <a:rPr lang="hr-HR" smtClean="0"/>
              <a:pPr/>
              <a:t>4.7.2016.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3D54-2D29-4171-BAB5-97A48377DDB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D962D-8F75-4C73-AD2A-9EAB09BA99CF}" type="datetimeFigureOut">
              <a:rPr lang="hr-HR" smtClean="0"/>
              <a:pPr/>
              <a:t>4.7.2016.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3D54-2D29-4171-BAB5-97A48377DDB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D962D-8F75-4C73-AD2A-9EAB09BA99CF}" type="datetimeFigureOut">
              <a:rPr lang="hr-HR" smtClean="0"/>
              <a:pPr/>
              <a:t>4.7.2016.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93D54-2D29-4171-BAB5-97A48377DDB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ravokutni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Pravokutni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Pravokutni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Pravokutni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Pravokutni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Zaobljeni pravokutni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Zaobljeni pravokutni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Pravokutni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Pravokutni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Pravokutni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Pravokutni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Pravokutni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Pravokutni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3C0D962D-8F75-4C73-AD2A-9EAB09BA99CF}" type="datetimeFigureOut">
              <a:rPr lang="hr-HR" smtClean="0"/>
              <a:pPr/>
              <a:t>4.7.2016.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hr-HR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5593D54-2D29-4171-BAB5-97A48377DDBA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 </a:t>
            </a:r>
            <a:r>
              <a:rPr lang="hr-HR" sz="3600" dirty="0" smtClean="0"/>
              <a:t>ČOVJEK I PROFESIONALNI RAZVOJ</a:t>
            </a:r>
            <a:endParaRPr lang="hr-HR" sz="36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Tematski dan u VIII. razredu</a:t>
            </a:r>
          </a:p>
          <a:p>
            <a:r>
              <a:rPr lang="hr-HR" dirty="0" smtClean="0"/>
              <a:t>Budinščina, 6.lipnja 2016.</a:t>
            </a:r>
            <a:endParaRPr lang="hr-H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8784976" cy="1589112"/>
          </a:xfrm>
        </p:spPr>
        <p:txBody>
          <a:bodyPr>
            <a:normAutofit fontScale="90000"/>
          </a:bodyPr>
          <a:lstStyle/>
          <a:p>
            <a:pPr>
              <a:buFont typeface="Arial" pitchFamily="34" charset="0"/>
              <a:buChar char="•"/>
            </a:pPr>
            <a:r>
              <a:rPr lang="hr-HR" sz="2700" dirty="0" smtClean="0">
                <a:solidFill>
                  <a:schemeClr val="accent2">
                    <a:lumMod val="75000"/>
                  </a:schemeClr>
                </a:solidFill>
              </a:rPr>
              <a:t>Svrha:</a:t>
            </a:r>
            <a:r>
              <a:rPr lang="hr-HR" sz="2700" dirty="0" smtClean="0"/>
              <a:t>Razvoj čovjeka u njegovoj cjelovitosti i potrebi da se profesionalno osposobi, usmjeri i aktualizira te kao takav bude aktivan i produktivan član </a:t>
            </a:r>
            <a:r>
              <a:rPr lang="hr-HR" sz="2700" dirty="0" smtClean="0"/>
              <a:t>zajednice- </a:t>
            </a:r>
            <a:r>
              <a:rPr lang="hr-HR" sz="2700" b="1" dirty="0" smtClean="0"/>
              <a:t>ljudsko-pravna, kulturološka, politička i društvena dimenzija GOO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7504" y="1988840"/>
            <a:ext cx="8856984" cy="4729712"/>
          </a:xfrm>
        </p:spPr>
        <p:txBody>
          <a:bodyPr>
            <a:normAutofit fontScale="77500" lnSpcReduction="20000"/>
          </a:bodyPr>
          <a:lstStyle/>
          <a:p>
            <a:r>
              <a:rPr lang="hr-HR" dirty="0" smtClean="0">
                <a:solidFill>
                  <a:schemeClr val="accent2">
                    <a:lumMod val="75000"/>
                  </a:schemeClr>
                </a:solidFill>
              </a:rPr>
              <a:t>Ishodi</a:t>
            </a:r>
            <a:r>
              <a:rPr lang="hr-HR" dirty="0" smtClean="0"/>
              <a:t>:učenik opisuje ljudska prava (slobodu izbora); objašnjava ista prava pred zakonom(dob, spol, fizičke i duševne osobine); prepoznaje i suzbija predrasude spram spolova, dobi i </a:t>
            </a:r>
            <a:r>
              <a:rPr lang="hr-HR" dirty="0" err="1" smtClean="0"/>
              <a:t>dr</a:t>
            </a:r>
            <a:r>
              <a:rPr lang="hr-HR" dirty="0" smtClean="0"/>
              <a:t>.; zna objasniti društvenu isključivost; objašnjava i potkrepljuje primjerima kompetentnost ljudskih resursa, izbora zanimanja i cjelovitog učenja; objašnjava ulogu inovativnosti, rada i proizvodnje u stvaranju osobnog i društvenog bogatstva; sudjeluje u timskom radu i prepoznaje vrijednost timskog rada, pomaganja i suradnje; razvija komunikacijske i prezentacijske vještine; sudjeluje u projektnom radu, istražuje, rješava probleme; iskazuje sposobnost planiranja i postavljanja prioriteta u procesu donošenja odluka o vlastitom napredovanju; prepoznaje i izražava vlastite interese i motivaciju za različita područja daljnjeg obrazovanja i smjer profesionalnog razvoja; istražuje i prezentira životopis </a:t>
            </a:r>
            <a:r>
              <a:rPr lang="hr-HR" dirty="0" err="1" smtClean="0"/>
              <a:t>I.Mažuranića</a:t>
            </a:r>
            <a:r>
              <a:rPr lang="hr-HR" dirty="0" smtClean="0"/>
              <a:t> i njegov doprinos u razvoju hrvatskog jezika odnosno hrvatske kulturne baštine</a:t>
            </a:r>
          </a:p>
          <a:p>
            <a:endParaRPr lang="hr-H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580112" y="620688"/>
            <a:ext cx="2808312" cy="108012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hr-HR" sz="3200" dirty="0" smtClean="0"/>
              <a:t>TZK</a:t>
            </a:r>
            <a:endParaRPr lang="hr-HR" sz="3200" dirty="0"/>
          </a:p>
        </p:txBody>
      </p:sp>
      <p:pic>
        <p:nvPicPr>
          <p:cNvPr id="4" name="Rezervirano mjesto sadržaja 3" descr="IMG_11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620688"/>
            <a:ext cx="4992556" cy="3744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Slika 4" descr="IMG_11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02326" y="3140967"/>
            <a:ext cx="4097658" cy="35730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kstniOkvir 5"/>
          <p:cNvSpPr txBox="1"/>
          <p:nvPr/>
        </p:nvSpPr>
        <p:spPr>
          <a:xfrm rot="19896344">
            <a:off x="155424" y="3359773"/>
            <a:ext cx="9000515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</a:rPr>
              <a:t>Bavljenje sportom kao dio osobnog i profesionalnog razvoja i zdravlja općenito</a:t>
            </a:r>
            <a:endParaRPr lang="hr-H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IMG_11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548680"/>
            <a:ext cx="4536504" cy="3402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Slika 5" descr="IMG_11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212976"/>
            <a:ext cx="4273116" cy="35247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kstniOkvir 6"/>
          <p:cNvSpPr txBox="1"/>
          <p:nvPr/>
        </p:nvSpPr>
        <p:spPr>
          <a:xfrm rot="19760827">
            <a:off x="138492" y="2445859"/>
            <a:ext cx="8537457" cy="22159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solidFill>
                  <a:schemeClr val="accent1"/>
                </a:solidFill>
              </a:rPr>
              <a:t>GOO: tijek sata</a:t>
            </a:r>
            <a:r>
              <a:rPr lang="hr-HR" sz="2400" dirty="0" smtClean="0">
                <a:solidFill>
                  <a:schemeClr val="accent1"/>
                </a:solidFill>
              </a:rPr>
              <a:t>: kvalitetno provođenje slobodnog vremena</a:t>
            </a:r>
          </a:p>
          <a:p>
            <a:r>
              <a:rPr lang="hr-HR" sz="2400" dirty="0" smtClean="0">
                <a:solidFill>
                  <a:schemeClr val="accent1"/>
                </a:solidFill>
              </a:rPr>
              <a:t>-rad u skupinama:</a:t>
            </a:r>
          </a:p>
          <a:p>
            <a:pPr>
              <a:buFont typeface="Arial" pitchFamily="34" charset="0"/>
              <a:buChar char="•"/>
            </a:pPr>
            <a:r>
              <a:rPr lang="hr-HR" sz="2400" dirty="0" smtClean="0">
                <a:solidFill>
                  <a:schemeClr val="accent1"/>
                </a:solidFill>
              </a:rPr>
              <a:t>Molitva za nezaposlene</a:t>
            </a:r>
          </a:p>
          <a:p>
            <a:pPr>
              <a:buFont typeface="Arial" pitchFamily="34" charset="0"/>
              <a:buChar char="•"/>
            </a:pPr>
            <a:r>
              <a:rPr lang="hr-HR" sz="2400" dirty="0" smtClean="0">
                <a:solidFill>
                  <a:schemeClr val="accent1"/>
                </a:solidFill>
              </a:rPr>
              <a:t>Kratka pjesma na temu Rad</a:t>
            </a:r>
          </a:p>
          <a:p>
            <a:pPr>
              <a:buFont typeface="Arial" pitchFamily="34" charset="0"/>
              <a:buChar char="•"/>
            </a:pPr>
            <a:r>
              <a:rPr lang="hr-HR" sz="2400" dirty="0" smtClean="0">
                <a:solidFill>
                  <a:schemeClr val="accent1"/>
                </a:solidFill>
              </a:rPr>
              <a:t>Uvjeriti nekoga da je učenje važno</a:t>
            </a:r>
          </a:p>
          <a:p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28184" y="1628800"/>
            <a:ext cx="2664296" cy="1512168"/>
          </a:xfrm>
        </p:spPr>
        <p:txBody>
          <a:bodyPr>
            <a:normAutofit fontScale="90000"/>
          </a:bodyPr>
          <a:lstStyle/>
          <a:p>
            <a:pPr>
              <a:buFont typeface="Arial" pitchFamily="34" charset="0"/>
              <a:buChar char="•"/>
            </a:pPr>
            <a:r>
              <a:rPr lang="hr-HR" sz="3200" dirty="0" smtClean="0"/>
              <a:t> VJERONAUK: Rad i slobodno </a:t>
            </a:r>
            <a:br>
              <a:rPr lang="hr-HR" sz="3200" dirty="0" smtClean="0"/>
            </a:br>
            <a:r>
              <a:rPr lang="hr-HR" sz="3200" dirty="0" smtClean="0"/>
              <a:t>      vrijeme</a:t>
            </a:r>
            <a:endParaRPr lang="hr-HR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7504" y="476672"/>
            <a:ext cx="4680520" cy="1008112"/>
          </a:xfrm>
        </p:spPr>
        <p:txBody>
          <a:bodyPr>
            <a:normAutofit fontScale="90000"/>
          </a:bodyPr>
          <a:lstStyle/>
          <a:p>
            <a:pPr>
              <a:buFont typeface="Arial" pitchFamily="34" charset="0"/>
              <a:buChar char="•"/>
            </a:pPr>
            <a:r>
              <a:rPr lang="hr-HR" sz="3200" dirty="0" smtClean="0"/>
              <a:t> </a:t>
            </a:r>
            <a:r>
              <a:rPr lang="hr-HR" sz="3600" dirty="0" smtClean="0"/>
              <a:t>BIOLOGIJA: Podrijetlo </a:t>
            </a:r>
            <a:br>
              <a:rPr lang="hr-HR" sz="3600" dirty="0" smtClean="0"/>
            </a:br>
            <a:r>
              <a:rPr lang="hr-HR" sz="3600" dirty="0" smtClean="0"/>
              <a:t>         čovjek</a:t>
            </a:r>
            <a:r>
              <a:rPr lang="hr-HR" sz="3200" dirty="0" smtClean="0"/>
              <a:t>a</a:t>
            </a:r>
            <a:endParaRPr lang="hr-HR" sz="3200" dirty="0"/>
          </a:p>
        </p:txBody>
      </p:sp>
      <p:pic>
        <p:nvPicPr>
          <p:cNvPr id="4" name="Rezervirano mjesto sadržaja 3" descr="IMG_11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700808"/>
            <a:ext cx="7560840" cy="48730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kstniOkvir 4"/>
          <p:cNvSpPr txBox="1"/>
          <p:nvPr/>
        </p:nvSpPr>
        <p:spPr>
          <a:xfrm rot="692902">
            <a:off x="4511079" y="983427"/>
            <a:ext cx="4349870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solidFill>
                  <a:schemeClr val="accent1"/>
                </a:solidFill>
              </a:rPr>
              <a:t>GOO: blok sat</a:t>
            </a:r>
            <a:r>
              <a:rPr lang="hr-HR" sz="2400" dirty="0" smtClean="0">
                <a:solidFill>
                  <a:schemeClr val="accent1"/>
                </a:solidFill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hr-HR" sz="2400" dirty="0" smtClean="0">
                <a:solidFill>
                  <a:schemeClr val="accent1"/>
                </a:solidFill>
              </a:rPr>
              <a:t>objasniti nastanak i razvoj čovjeka  i uzroke razvoja u odnosu na ostale primate</a:t>
            </a:r>
          </a:p>
          <a:p>
            <a:pPr>
              <a:buFont typeface="Arial" pitchFamily="34" charset="0"/>
              <a:buChar char="•"/>
            </a:pPr>
            <a:r>
              <a:rPr lang="hr-HR" sz="2400" dirty="0" smtClean="0">
                <a:solidFill>
                  <a:schemeClr val="accent1"/>
                </a:solidFill>
              </a:rPr>
              <a:t>razlika  čovjekovih pretka po njihovim najvažnijim obilježjima i opis njihovih postupnih napredaka</a:t>
            </a:r>
            <a:endParaRPr lang="hr-HR" sz="24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796136" y="620688"/>
            <a:ext cx="3168352" cy="936104"/>
          </a:xfrm>
        </p:spPr>
        <p:txBody>
          <a:bodyPr>
            <a:normAutofit fontScale="90000"/>
          </a:bodyPr>
          <a:lstStyle/>
          <a:p>
            <a:pPr>
              <a:buFont typeface="Arial" pitchFamily="34" charset="0"/>
              <a:buChar char="•"/>
            </a:pPr>
            <a:r>
              <a:rPr lang="hr-HR" sz="3200" dirty="0" smtClean="0"/>
              <a:t>ENGLESKI JEZIK: </a:t>
            </a:r>
            <a:endParaRPr lang="hr-HR" sz="3200" dirty="0"/>
          </a:p>
        </p:txBody>
      </p:sp>
      <p:pic>
        <p:nvPicPr>
          <p:cNvPr id="8" name="Rezervirano mjesto sadržaja 7" descr="IMG_11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772816"/>
            <a:ext cx="7776864" cy="48010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kstniOkvir 8"/>
          <p:cNvSpPr txBox="1"/>
          <p:nvPr/>
        </p:nvSpPr>
        <p:spPr>
          <a:xfrm rot="21097530">
            <a:off x="291441" y="1155754"/>
            <a:ext cx="5685174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2400" b="1" dirty="0" smtClean="0">
                <a:solidFill>
                  <a:schemeClr val="accent1"/>
                </a:solidFill>
              </a:rPr>
              <a:t>GOO: završni dio sata</a:t>
            </a:r>
            <a:r>
              <a:rPr lang="hr-HR" sz="2400" dirty="0" smtClean="0">
                <a:solidFill>
                  <a:schemeClr val="accent1"/>
                </a:solidFill>
              </a:rPr>
              <a:t>: odgovori na pitanja: Koju srednju školu misliš  upisati? Zašto? Je li te netko savjetovao o profesionalnom izboru? Tko?..</a:t>
            </a:r>
            <a:endParaRPr lang="hr-HR" sz="2400" dirty="0">
              <a:solidFill>
                <a:schemeClr val="accent1"/>
              </a:solidFill>
            </a:endParaRPr>
          </a:p>
        </p:txBody>
      </p:sp>
      <p:sp>
        <p:nvSpPr>
          <p:cNvPr id="5" name="TekstniOkvir 4"/>
          <p:cNvSpPr txBox="1"/>
          <p:nvPr/>
        </p:nvSpPr>
        <p:spPr>
          <a:xfrm rot="538398">
            <a:off x="5425664" y="5990515"/>
            <a:ext cx="2238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accent2">
                    <a:lumMod val="75000"/>
                  </a:schemeClr>
                </a:solidFill>
              </a:rPr>
              <a:t>HVALA NA PAŽNJI</a:t>
            </a:r>
            <a:endParaRPr lang="hr-HR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68</TotalTime>
  <Words>306</Words>
  <Application>Microsoft Office PowerPoint</Application>
  <PresentationFormat>Prikaz na zaslonu (4:3)</PresentationFormat>
  <Paragraphs>20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7" baseType="lpstr">
      <vt:lpstr>Urbano</vt:lpstr>
      <vt:lpstr> ČOVJEK I PROFESIONALNI RAZVOJ</vt:lpstr>
      <vt:lpstr>Svrha:Razvoj čovjeka u njegovoj cjelovitosti i potrebi da se profesionalno osposobi, usmjeri i aktualizira te kao takav bude aktivan i produktivan član zajednice- ljudsko-pravna, kulturološka, politička i društvena dimenzija GOO </vt:lpstr>
      <vt:lpstr>TZK</vt:lpstr>
      <vt:lpstr> VJERONAUK: Rad i slobodno        vrijeme</vt:lpstr>
      <vt:lpstr> BIOLOGIJA: Podrijetlo           čovjeka</vt:lpstr>
      <vt:lpstr>ENGLESKI JEZIK: </vt:lpstr>
    </vt:vector>
  </TitlesOfParts>
  <Company>Osnovna škola Vladimir Nazor Budinščina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ČOVJEK I PROFESIONALNI RAZVOJ</dc:title>
  <dc:creator>Korisnik</dc:creator>
  <cp:lastModifiedBy>Korisnik</cp:lastModifiedBy>
  <cp:revision>5</cp:revision>
  <dcterms:created xsi:type="dcterms:W3CDTF">2016-06-07T11:42:18Z</dcterms:created>
  <dcterms:modified xsi:type="dcterms:W3CDTF">2016-07-04T08:15:45Z</dcterms:modified>
</cp:coreProperties>
</file>