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7" r:id="rId7"/>
    <p:sldId id="265" r:id="rId8"/>
    <p:sldId id="266" r:id="rId9"/>
    <p:sldId id="261" r:id="rId10"/>
    <p:sldId id="268" r:id="rId11"/>
    <p:sldId id="269" r:id="rId12"/>
    <p:sldId id="270" r:id="rId13"/>
    <p:sldId id="25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D6B6-DAAC-4CF0-A8E5-02D60BC60C1A}" type="datetimeFigureOut">
              <a:rPr lang="hr-HR" smtClean="0"/>
              <a:pPr/>
              <a:t>14.3.2016.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2E89-13E9-4EFB-9D21-A818BD6AC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7" name="Picture 3" descr="C:\Users\Korisnik\Pictures\shutterstock_165696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360860"/>
            <a:ext cx="11296650" cy="7534276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1259632" y="1268760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hr-HR" sz="40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SOLIDARNOST I SURADNJA</a:t>
            </a:r>
          </a:p>
          <a:p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tematski dan u VII. razredu</a:t>
            </a:r>
          </a:p>
          <a:p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PŠ:3.2.2016./MŠ: 5.2.2016. </a:t>
            </a:r>
            <a:endParaRPr lang="hr-HR" sz="40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1043608" y="3326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endParaRPr lang="hr-HR" sz="2800" i="1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95536" y="2606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VJERONAUK(PŠ): </a:t>
            </a:r>
            <a:r>
              <a:rPr lang="hr-HR" sz="2400" b="1" i="1" dirty="0" smtClean="0">
                <a:solidFill>
                  <a:schemeClr val="tx2"/>
                </a:solidFill>
              </a:rPr>
              <a:t>BOŽJE ZAPOVIJEDI</a:t>
            </a:r>
            <a:endParaRPr lang="hr-HR" sz="2400" b="1" i="1" dirty="0">
              <a:solidFill>
                <a:schemeClr val="tx2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51520" y="836712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uvod</a:t>
            </a:r>
            <a:r>
              <a:rPr lang="hr-HR" sz="2000" dirty="0" smtClean="0">
                <a:solidFill>
                  <a:schemeClr val="tx2"/>
                </a:solidFill>
              </a:rPr>
              <a:t>: pozitivna poruka za svakoga</a:t>
            </a:r>
            <a:endParaRPr lang="hr-HR" sz="2000" dirty="0">
              <a:solidFill>
                <a:schemeClr val="tx2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995936" y="1628800"/>
            <a:ext cx="1368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tijek: </a:t>
            </a:r>
            <a:r>
              <a:rPr lang="hr-HR" sz="2000" dirty="0" smtClean="0">
                <a:solidFill>
                  <a:schemeClr val="tx2"/>
                </a:solidFill>
              </a:rPr>
              <a:t>Dekalog i ljudska prava </a:t>
            </a:r>
          </a:p>
          <a:p>
            <a:r>
              <a:rPr lang="hr-HR" sz="2000" b="1" dirty="0" smtClean="0">
                <a:solidFill>
                  <a:schemeClr val="tx2"/>
                </a:solidFill>
              </a:rPr>
              <a:t>završetak: </a:t>
            </a:r>
            <a:r>
              <a:rPr lang="hr-HR" sz="2000" dirty="0" smtClean="0">
                <a:solidFill>
                  <a:schemeClr val="tx2"/>
                </a:solidFill>
              </a:rPr>
              <a:t>Pravila koja nas potiču na  suradnju</a:t>
            </a:r>
          </a:p>
        </p:txBody>
      </p:sp>
      <p:pic>
        <p:nvPicPr>
          <p:cNvPr id="10" name="Slika 9" descr="IMG_9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43395">
            <a:off x="999092" y="1244588"/>
            <a:ext cx="2768633" cy="2076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Slika 10" descr="IMG_9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165812" y="674948"/>
            <a:ext cx="3996952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1043608" y="3326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endParaRPr lang="hr-HR" sz="2800" i="1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0" y="116632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ENGLESKI JEZIK (MŠ): </a:t>
            </a:r>
            <a:r>
              <a:rPr lang="hr-HR" sz="2400" b="1" i="1" dirty="0" smtClean="0">
                <a:solidFill>
                  <a:schemeClr val="tx2"/>
                </a:solidFill>
              </a:rPr>
              <a:t>PISANA VJEŽBA</a:t>
            </a:r>
            <a:endParaRPr lang="hr-HR" sz="2400" b="1" i="1" dirty="0">
              <a:solidFill>
                <a:schemeClr val="tx2"/>
              </a:solidFill>
            </a:endParaRPr>
          </a:p>
        </p:txBody>
      </p:sp>
      <p:pic>
        <p:nvPicPr>
          <p:cNvPr id="6" name="Slika 5" descr="IMG_9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211960" cy="3338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Slika 7" descr="IMG_9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92696"/>
            <a:ext cx="343238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/>
          <p:cNvSpPr txBox="1"/>
          <p:nvPr/>
        </p:nvSpPr>
        <p:spPr>
          <a:xfrm>
            <a:off x="3563888" y="764704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GOO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uvodni dio sata: 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izdvojiti pojmove vezane uz zajedništvo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3563888" y="371703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1">
                    <a:lumMod val="50000"/>
                  </a:schemeClr>
                </a:solidFill>
              </a:rPr>
              <a:t>GOO: glavni dio sata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: pisani rad na temu Kako pomoći u nevolji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1043608" y="3326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endParaRPr lang="hr-HR" sz="2800" i="1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23528" y="18864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BIOLOGIJA: </a:t>
            </a:r>
            <a:r>
              <a:rPr lang="hr-HR" sz="2400" b="1" i="1" dirty="0" smtClean="0">
                <a:solidFill>
                  <a:schemeClr val="tx2"/>
                </a:solidFill>
              </a:rPr>
              <a:t>BESKRALJEŽNJACI</a:t>
            </a:r>
            <a:r>
              <a:rPr lang="hr-HR" sz="2400" b="1" dirty="0" smtClean="0">
                <a:solidFill>
                  <a:schemeClr val="tx2"/>
                </a:solidFill>
              </a:rPr>
              <a:t> </a:t>
            </a:r>
            <a:r>
              <a:rPr lang="hr-HR" sz="2400" b="1" dirty="0" smtClean="0">
                <a:solidFill>
                  <a:schemeClr val="tx2"/>
                </a:solidFill>
              </a:rPr>
              <a:t>-</a:t>
            </a:r>
            <a:r>
              <a:rPr lang="hr-HR" sz="2400" dirty="0" smtClean="0">
                <a:solidFill>
                  <a:schemeClr val="tx2"/>
                </a:solidFill>
              </a:rPr>
              <a:t>ponavljanje</a:t>
            </a:r>
            <a:endParaRPr lang="hr-HR" sz="2400" dirty="0">
              <a:solidFill>
                <a:schemeClr val="tx2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79512" y="620689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glavni dio sata</a:t>
            </a:r>
            <a:r>
              <a:rPr lang="hr-HR" sz="2000" dirty="0" smtClean="0">
                <a:solidFill>
                  <a:schemeClr val="tx2"/>
                </a:solidFill>
              </a:rPr>
              <a:t>: u skupinama ponavljanje- kukci, pauci, mekušci, bodljikaši (izrada umne mape) i izrada pitanja za druge skupine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8" name="Slika 7" descr="IMG_9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0480">
            <a:off x="2409067" y="1229270"/>
            <a:ext cx="3046246" cy="24078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Slika 9" descr="IMG_9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16633"/>
            <a:ext cx="307834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3707904" y="1196752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/>
                </a:solidFill>
                <a:latin typeface="+mj-lt"/>
              </a:rPr>
              <a:t>“Volontiranjem nadopunjujem sebe kao osobu. Učim nove stvari i stječem nova iskustva. Korisno je upravo iz tog razloga što me čini boljom osobom.”</a:t>
            </a:r>
            <a:endParaRPr lang="hr-HR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Slika 4" descr="ozren45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3096344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kstniOkvir 6"/>
          <p:cNvSpPr txBox="1"/>
          <p:nvPr/>
        </p:nvSpPr>
        <p:spPr>
          <a:xfrm>
            <a:off x="3347864" y="371703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                   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HVALA NA PAŽNJI!</a:t>
            </a:r>
            <a:endParaRPr lang="hr-H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9553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395536" y="332656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chemeClr val="tx2"/>
                </a:solidFill>
              </a:rPr>
              <a:t>Ishodi: </a:t>
            </a:r>
          </a:p>
          <a:p>
            <a:pPr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tx2"/>
                </a:solidFill>
              </a:rPr>
              <a:t>učenik pokazuje privrženost uzajamnom razumijevanju, poštovanju, suradnji i solidarnosti u svojoj okolini ( razredu, školi, LZ) i društvu općenito; </a:t>
            </a:r>
          </a:p>
          <a:p>
            <a:pPr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tx2"/>
                </a:solidFill>
              </a:rPr>
              <a:t>uspostavlja samokontrolu negativnih emocija; </a:t>
            </a:r>
          </a:p>
          <a:p>
            <a:pPr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tx2"/>
                </a:solidFill>
              </a:rPr>
              <a:t>objašnjava  važnost organizacije Crvenog križa te opisuje rad organizacije u vrijeme osnivanja i danas navodeći primjere djelovanja CK na prostoru Hrvatske; </a:t>
            </a:r>
          </a:p>
          <a:p>
            <a:pPr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tx2"/>
                </a:solidFill>
              </a:rPr>
              <a:t>razumije važnost suradnje i solidarnosti u svojoj okolini i djeluje iznosi vlastito iskustvo i opisuje sudjelovanje u humanitarnom radu; </a:t>
            </a:r>
          </a:p>
          <a:p>
            <a:pPr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tx2"/>
                </a:solidFill>
              </a:rPr>
              <a:t>                              poštuje pravila timskog rada</a:t>
            </a:r>
            <a:endParaRPr lang="hr-HR" sz="2200" dirty="0">
              <a:solidFill>
                <a:schemeClr val="tx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11560" y="5445224"/>
            <a:ext cx="461665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 smtClean="0"/>
              <a:t>HRVATSKI J.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3275856" y="5373216"/>
            <a:ext cx="461665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8244408" y="5373216"/>
            <a:ext cx="461665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 smtClean="0"/>
              <a:t>GEOGRAFIJA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300192" y="5661248"/>
            <a:ext cx="461665" cy="10801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 smtClean="0"/>
              <a:t>BIOLOGIJA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5445224"/>
            <a:ext cx="461665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 smtClean="0"/>
              <a:t>ENGLESKI J.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 flipH="1">
            <a:off x="5364088" y="6093296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 smtClean="0"/>
              <a:t>INF.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283968" y="6165304"/>
            <a:ext cx="461665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 smtClean="0"/>
              <a:t>GK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740353" y="6237312"/>
            <a:ext cx="461665" cy="50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 smtClean="0"/>
              <a:t>VJ.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0" y="6309320"/>
            <a:ext cx="461665" cy="4320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dirty="0" smtClean="0"/>
              <a:t>SR.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9553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7544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POVIJEST: </a:t>
            </a:r>
            <a:r>
              <a:rPr lang="hr-HR" sz="2400" b="1" i="1" dirty="0" smtClean="0">
                <a:solidFill>
                  <a:schemeClr val="tx2"/>
                </a:solidFill>
              </a:rPr>
              <a:t>CRVENI KRIŽ I POČECI HUMANITARNOG RADA</a:t>
            </a:r>
            <a:endParaRPr lang="hr-HR" sz="2400" b="1" i="1" dirty="0">
              <a:solidFill>
                <a:schemeClr val="tx2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23528" y="76470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glavni dio sata- </a:t>
            </a:r>
            <a:r>
              <a:rPr lang="hr-HR" sz="2000" dirty="0" smtClean="0">
                <a:solidFill>
                  <a:schemeClr val="tx2"/>
                </a:solidFill>
              </a:rPr>
              <a:t>humanitarci </a:t>
            </a:r>
            <a:r>
              <a:rPr lang="hr-HR" sz="2000" dirty="0" err="1" smtClean="0">
                <a:solidFill>
                  <a:schemeClr val="tx2"/>
                </a:solidFill>
              </a:rPr>
              <a:t>Florence</a:t>
            </a:r>
            <a:r>
              <a:rPr lang="hr-HR" sz="2000" dirty="0" smtClean="0">
                <a:solidFill>
                  <a:schemeClr val="tx2"/>
                </a:solidFill>
              </a:rPr>
              <a:t> Nightingale i </a:t>
            </a:r>
            <a:r>
              <a:rPr lang="hr-HR" sz="2000" dirty="0" err="1" smtClean="0">
                <a:solidFill>
                  <a:schemeClr val="tx2"/>
                </a:solidFill>
              </a:rPr>
              <a:t>Henry</a:t>
            </a:r>
            <a:r>
              <a:rPr lang="hr-HR" sz="2000" dirty="0" smtClean="0">
                <a:solidFill>
                  <a:schemeClr val="tx2"/>
                </a:solidFill>
              </a:rPr>
              <a:t> </a:t>
            </a:r>
            <a:r>
              <a:rPr lang="hr-HR" sz="2000" dirty="0" err="1" smtClean="0">
                <a:solidFill>
                  <a:schemeClr val="tx2"/>
                </a:solidFill>
              </a:rPr>
              <a:t>Dunant</a:t>
            </a:r>
            <a:r>
              <a:rPr lang="hr-HR" sz="2000" dirty="0" smtClean="0">
                <a:solidFill>
                  <a:schemeClr val="tx2"/>
                </a:solidFill>
              </a:rPr>
              <a:t> – nastanak crvenog križa, humanitarni rad i humanitarne aktivnosti u Hrvatskoj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10" name="Slika 9" descr="IMG_9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IMG_9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9553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323528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HRVATSKI JEZIK: </a:t>
            </a:r>
            <a:r>
              <a:rPr lang="hr-HR" sz="2400" b="1" i="1" dirty="0" smtClean="0">
                <a:solidFill>
                  <a:schemeClr val="tx2"/>
                </a:solidFill>
              </a:rPr>
              <a:t>SUPROTNE REČENICE</a:t>
            </a:r>
            <a:endParaRPr lang="hr-HR" sz="2400" b="1" i="1" dirty="0">
              <a:solidFill>
                <a:schemeClr val="tx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07504" y="76470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glavni dio sata</a:t>
            </a:r>
            <a:r>
              <a:rPr lang="hr-HR" sz="2000" dirty="0" smtClean="0">
                <a:solidFill>
                  <a:schemeClr val="tx2"/>
                </a:solidFill>
              </a:rPr>
              <a:t>: tekst o osnivanju CK kao polazište za obradu suprotne rečenice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8" name="Slika 7" descr="IMG_9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IMG_9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32856"/>
            <a:ext cx="3203848" cy="240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IMG_9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260648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niOkvir 10"/>
          <p:cNvSpPr txBox="1"/>
          <p:nvPr/>
        </p:nvSpPr>
        <p:spPr>
          <a:xfrm>
            <a:off x="3995936" y="2924944"/>
            <a:ext cx="1872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sinteza-</a:t>
            </a:r>
            <a:r>
              <a:rPr lang="hr-HR" sz="2000" dirty="0" smtClean="0">
                <a:solidFill>
                  <a:schemeClr val="tx2"/>
                </a:solidFill>
              </a:rPr>
              <a:t> rad u paru i dokumentarni film o aktivistici CK</a:t>
            </a:r>
            <a:endParaRPr lang="hr-H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9553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07504" y="18864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HRVATSKI JEZIK (PŠ): Stjepan </a:t>
            </a:r>
            <a:r>
              <a:rPr lang="hr-HR" sz="2400" b="1" dirty="0" err="1" smtClean="0">
                <a:solidFill>
                  <a:schemeClr val="tx2"/>
                </a:solidFill>
              </a:rPr>
              <a:t>Jakševac</a:t>
            </a:r>
            <a:r>
              <a:rPr lang="hr-HR" sz="2400" b="1" dirty="0" smtClean="0">
                <a:solidFill>
                  <a:schemeClr val="tx2"/>
                </a:solidFill>
              </a:rPr>
              <a:t>, </a:t>
            </a:r>
            <a:r>
              <a:rPr lang="hr-HR" sz="2400" b="1" i="1" dirty="0" smtClean="0">
                <a:solidFill>
                  <a:schemeClr val="tx2"/>
                </a:solidFill>
              </a:rPr>
              <a:t>DJEVOJČICA PRED ZRCALOM </a:t>
            </a:r>
            <a:endParaRPr lang="hr-HR" sz="2400" b="1" i="1" dirty="0">
              <a:solidFill>
                <a:schemeClr val="tx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79512" y="177281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uvod</a:t>
            </a:r>
            <a:r>
              <a:rPr lang="hr-HR" sz="2000" dirty="0" smtClean="0">
                <a:solidFill>
                  <a:schemeClr val="tx2"/>
                </a:solidFill>
              </a:rPr>
              <a:t>: “Ljubav nije čudo, ali čini čudesa”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(Narodna)</a:t>
            </a:r>
            <a:endParaRPr lang="hr-HR" sz="2000" dirty="0">
              <a:solidFill>
                <a:schemeClr val="tx2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724128" y="69269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domaća zadaća: </a:t>
            </a:r>
            <a:r>
              <a:rPr lang="hr-HR" sz="2000" dirty="0" smtClean="0">
                <a:solidFill>
                  <a:schemeClr val="tx2"/>
                </a:solidFill>
              </a:rPr>
              <a:t>opisati susret djevojčice i dječaka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12" name="Slika 11" descr="IMG_9550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5"/>
            <a:ext cx="5040560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IMG_95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700808"/>
            <a:ext cx="3275856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Slika 15" descr="IMG_9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700808"/>
            <a:ext cx="302433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9553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539552" y="18864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GLAZBENA KULTURA: </a:t>
            </a:r>
            <a:r>
              <a:rPr lang="hr-HR" sz="2400" b="1" i="1" dirty="0" smtClean="0">
                <a:solidFill>
                  <a:schemeClr val="tx2"/>
                </a:solidFill>
              </a:rPr>
              <a:t>ODA RADOSTI</a:t>
            </a:r>
            <a:endParaRPr lang="hr-HR" sz="2400" b="1" i="1" dirty="0">
              <a:solidFill>
                <a:schemeClr val="tx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07504" y="836712"/>
            <a:ext cx="144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uvod</a:t>
            </a:r>
            <a:r>
              <a:rPr lang="hr-HR" sz="2000" dirty="0" smtClean="0">
                <a:solidFill>
                  <a:schemeClr val="tx2"/>
                </a:solidFill>
              </a:rPr>
              <a:t>: u skupinama složiti slagalicu zastave EU (jedan dio pogrešno stavljen)</a:t>
            </a:r>
            <a:endParaRPr lang="hr-HR" sz="2000" dirty="0">
              <a:solidFill>
                <a:schemeClr val="tx2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652120" y="404664"/>
            <a:ext cx="349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glavni dio sata</a:t>
            </a:r>
            <a:r>
              <a:rPr lang="hr-HR" sz="2000" dirty="0" smtClean="0">
                <a:solidFill>
                  <a:schemeClr val="tx2"/>
                </a:solidFill>
              </a:rPr>
              <a:t>:  Oda radosti, 4.stavak, 9. simfonija 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(L. van </a:t>
            </a:r>
            <a:r>
              <a:rPr lang="hr-HR" sz="2000" dirty="0" err="1" smtClean="0">
                <a:solidFill>
                  <a:schemeClr val="tx2"/>
                </a:solidFill>
              </a:rPr>
              <a:t>Bethoven</a:t>
            </a:r>
            <a:r>
              <a:rPr lang="hr-HR" sz="2000" dirty="0" smtClean="0">
                <a:solidFill>
                  <a:schemeClr val="tx2"/>
                </a:solidFill>
              </a:rPr>
              <a:t>)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9" name="Slika 8" descr="IMG_9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12776"/>
            <a:ext cx="3563888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IMG_9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692696"/>
            <a:ext cx="4032448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9553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51520" y="18864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GEOGRAFIJA: </a:t>
            </a:r>
            <a:r>
              <a:rPr lang="hr-HR" sz="2400" b="1" i="1" dirty="0" smtClean="0">
                <a:solidFill>
                  <a:schemeClr val="tx2"/>
                </a:solidFill>
              </a:rPr>
              <a:t>DRŽAVE SREDNJE EUROPE</a:t>
            </a:r>
            <a:endParaRPr lang="hr-HR" sz="2400" b="1" i="1" dirty="0">
              <a:solidFill>
                <a:schemeClr val="tx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067944" y="1268761"/>
            <a:ext cx="18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GOO:završni dio sata:</a:t>
            </a:r>
            <a:r>
              <a:rPr lang="hr-HR" sz="2000" dirty="0" smtClean="0">
                <a:solidFill>
                  <a:schemeClr val="tx2"/>
                </a:solidFill>
              </a:rPr>
              <a:t> Izbjeglička kriza- ZA i PROTIV prihvaćanja izbjeglica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8" name="Slika 7" descr="IMG_9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IMG_9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32656"/>
            <a:ext cx="2733768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95536" y="4766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07504" y="11663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SAT RAZREDNIKA: </a:t>
            </a:r>
            <a:r>
              <a:rPr lang="hr-HR" sz="2400" b="1" i="1" dirty="0" smtClean="0">
                <a:solidFill>
                  <a:schemeClr val="tx2"/>
                </a:solidFill>
              </a:rPr>
              <a:t>SOLIDARNOST I SURADNJA</a:t>
            </a:r>
            <a:endParaRPr lang="hr-HR" sz="2400" b="1" i="1" dirty="0">
              <a:solidFill>
                <a:schemeClr val="tx2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95536" y="62068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</a:t>
            </a:r>
            <a:r>
              <a:rPr lang="hr-HR" sz="2000" dirty="0" smtClean="0">
                <a:solidFill>
                  <a:schemeClr val="tx2"/>
                </a:solidFill>
              </a:rPr>
              <a:t> Osmisliti jednu volontersku aktivnost koju mogu ostvariti učenici razreda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8" name="Slika 7" descr="IMG_9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248376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 descr="IMG_9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340768"/>
            <a:ext cx="2664296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 descr="IMG_95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60648"/>
            <a:ext cx="2977208" cy="2772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niOkvir 10"/>
          <p:cNvSpPr txBox="1"/>
          <p:nvPr/>
        </p:nvSpPr>
        <p:spPr>
          <a:xfrm>
            <a:off x="2267744" y="364502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</a:rPr>
              <a:t>“Pjevajte s nama” (u bolnici); “Kazališni </a:t>
            </a:r>
            <a:r>
              <a:rPr lang="hr-HR" sz="1600" dirty="0" err="1" smtClean="0">
                <a:solidFill>
                  <a:schemeClr val="accent6">
                    <a:lumMod val="50000"/>
                  </a:schemeClr>
                </a:solidFill>
              </a:rPr>
              <a:t>show</a:t>
            </a: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</a:rPr>
              <a:t>” (Šale male); “Pomaganje starijima i nemoćnima”</a:t>
            </a:r>
            <a:endParaRPr lang="hr-H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724128" y="3212976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hr-HR" sz="1600" dirty="0" smtClean="0">
                <a:solidFill>
                  <a:schemeClr val="accent3">
                    <a:lumMod val="50000"/>
                  </a:schemeClr>
                </a:solidFill>
              </a:rPr>
              <a:t>Mali leteći medvjedići” (šale i igrokazi za školsku djecu); “Volonteri” (tradicijski ples za LS); “Uređenje školskog cvjetnjaka”</a:t>
            </a:r>
            <a:endParaRPr lang="hr-HR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Pictures\shutterstock_16569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1043608" y="3326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endParaRPr lang="hr-HR" sz="2800" i="1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07504" y="1886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INFORMATIKA (PŠ):  </a:t>
            </a:r>
            <a:r>
              <a:rPr lang="hr-HR" sz="2400" b="1" i="1" dirty="0" smtClean="0">
                <a:solidFill>
                  <a:schemeClr val="tx2"/>
                </a:solidFill>
              </a:rPr>
              <a:t>OPASNOSTI WEB-a</a:t>
            </a:r>
            <a:endParaRPr lang="hr-HR" sz="2400" b="1" i="1" dirty="0">
              <a:solidFill>
                <a:schemeClr val="tx2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23528" y="3140968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uvod</a:t>
            </a:r>
            <a:r>
              <a:rPr lang="hr-HR" sz="2000" dirty="0" smtClean="0">
                <a:solidFill>
                  <a:schemeClr val="tx2"/>
                </a:solidFill>
              </a:rPr>
              <a:t>: igra “Ja imam lozinku,        </a:t>
            </a:r>
          </a:p>
          <a:p>
            <a:r>
              <a:rPr lang="hr-HR" sz="2000" dirty="0" smtClean="0">
                <a:solidFill>
                  <a:schemeClr val="tx2"/>
                </a:solidFill>
              </a:rPr>
              <a:t>                                              a ti?”</a:t>
            </a:r>
          </a:p>
          <a:p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3707904" y="692696"/>
            <a:ext cx="54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GOO: glavni dio sata</a:t>
            </a:r>
            <a:r>
              <a:rPr lang="hr-HR" sz="2000" dirty="0" smtClean="0">
                <a:solidFill>
                  <a:schemeClr val="tx2"/>
                </a:solidFill>
              </a:rPr>
              <a:t>: u paru pronaći podatke na internetu, a kasnije u skupini napraviti prezentaciju 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12" name="Slika 11" descr="IMG_9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3096344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Slika 12" descr="IMG_9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556792"/>
            <a:ext cx="3880190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504</Words>
  <Application>Microsoft Office PowerPoint</Application>
  <PresentationFormat>Prikaz na zaslonu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Company>Osnovna škola Vladimir Nazor Budinščina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11</cp:revision>
  <dcterms:created xsi:type="dcterms:W3CDTF">2016-01-28T08:34:04Z</dcterms:created>
  <dcterms:modified xsi:type="dcterms:W3CDTF">2016-03-14T08:38:48Z</dcterms:modified>
</cp:coreProperties>
</file>