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011D-DE5C-465F-BF32-9975333ECD51}" type="datetimeFigureOut">
              <a:rPr lang="hr-HR" smtClean="0"/>
              <a:pPr/>
              <a:t>14.3.2016.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517E-A978-4426-B043-AF496FF9B2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011D-DE5C-465F-BF32-9975333ECD51}" type="datetimeFigureOut">
              <a:rPr lang="hr-HR" smtClean="0"/>
              <a:pPr/>
              <a:t>14.3.2016.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517E-A978-4426-B043-AF496FF9B2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011D-DE5C-465F-BF32-9975333ECD51}" type="datetimeFigureOut">
              <a:rPr lang="hr-HR" smtClean="0"/>
              <a:pPr/>
              <a:t>14.3.2016.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517E-A978-4426-B043-AF496FF9B2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011D-DE5C-465F-BF32-9975333ECD51}" type="datetimeFigureOut">
              <a:rPr lang="hr-HR" smtClean="0"/>
              <a:pPr/>
              <a:t>14.3.2016.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517E-A978-4426-B043-AF496FF9B2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011D-DE5C-465F-BF32-9975333ECD51}" type="datetimeFigureOut">
              <a:rPr lang="hr-HR" smtClean="0"/>
              <a:pPr/>
              <a:t>14.3.2016.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517E-A978-4426-B043-AF496FF9B2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011D-DE5C-465F-BF32-9975333ECD51}" type="datetimeFigureOut">
              <a:rPr lang="hr-HR" smtClean="0"/>
              <a:pPr/>
              <a:t>14.3.2016.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517E-A978-4426-B043-AF496FF9B2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011D-DE5C-465F-BF32-9975333ECD51}" type="datetimeFigureOut">
              <a:rPr lang="hr-HR" smtClean="0"/>
              <a:pPr/>
              <a:t>14.3.2016.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517E-A978-4426-B043-AF496FF9B2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011D-DE5C-465F-BF32-9975333ECD51}" type="datetimeFigureOut">
              <a:rPr lang="hr-HR" smtClean="0"/>
              <a:pPr/>
              <a:t>14.3.2016.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517E-A978-4426-B043-AF496FF9B2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011D-DE5C-465F-BF32-9975333ECD51}" type="datetimeFigureOut">
              <a:rPr lang="hr-HR" smtClean="0"/>
              <a:pPr/>
              <a:t>14.3.2016.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517E-A978-4426-B043-AF496FF9B2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011D-DE5C-465F-BF32-9975333ECD51}" type="datetimeFigureOut">
              <a:rPr lang="hr-HR" smtClean="0"/>
              <a:pPr/>
              <a:t>14.3.2016.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517E-A978-4426-B043-AF496FF9B2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s odsječenim zaobljenim jednim kut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 troku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011D-DE5C-465F-BF32-9975333ECD51}" type="datetimeFigureOut">
              <a:rPr lang="hr-HR" smtClean="0"/>
              <a:pPr/>
              <a:t>14.3.2016.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1AF517E-A978-4426-B043-AF496FF9B2E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10" name="Prostoru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u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32011D-DE5C-465F-BF32-9975333ECD51}" type="datetimeFigureOut">
              <a:rPr lang="hr-HR" smtClean="0"/>
              <a:pPr/>
              <a:t>14.3.2016.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AF517E-A978-4426-B043-AF496FF9B2E5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u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u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47664" y="1916832"/>
            <a:ext cx="5832648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GRADIMO </a:t>
            </a:r>
            <a:br>
              <a:rPr lang="hr-HR" dirty="0" smtClean="0"/>
            </a:br>
            <a:r>
              <a:rPr lang="hr-HR" dirty="0" smtClean="0"/>
              <a:t>ZAJEDNIŠTVO I PRIJATELJSTVO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979712" y="4149080"/>
            <a:ext cx="4680520" cy="1584176"/>
          </a:xfrm>
        </p:spPr>
        <p:txBody>
          <a:bodyPr/>
          <a:lstStyle/>
          <a:p>
            <a:pPr algn="ctr"/>
            <a:r>
              <a:rPr lang="hr-HR" dirty="0" smtClean="0"/>
              <a:t>Tematski dan u II. razredu</a:t>
            </a:r>
          </a:p>
          <a:p>
            <a:pPr algn="ctr"/>
            <a:r>
              <a:rPr lang="hr-HR" dirty="0" smtClean="0"/>
              <a:t>BUDINŠČINA, 2.ožujka 2016.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6923112" cy="504056"/>
          </a:xfrm>
        </p:spPr>
        <p:txBody>
          <a:bodyPr>
            <a:normAutofit fontScale="90000"/>
          </a:bodyPr>
          <a:lstStyle/>
          <a:p>
            <a:r>
              <a:rPr lang="hr-HR" sz="3200" dirty="0" smtClean="0"/>
              <a:t>  Svrha i ishodi: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760640"/>
          </a:xfrm>
        </p:spPr>
        <p:txBody>
          <a:bodyPr>
            <a:normAutofit fontScale="85000" lnSpcReduction="10000"/>
          </a:bodyPr>
          <a:lstStyle/>
          <a:p>
            <a:r>
              <a:rPr lang="hr-HR" b="1" dirty="0" smtClean="0"/>
              <a:t>SVRHA</a:t>
            </a:r>
            <a:r>
              <a:rPr lang="hr-HR" dirty="0" smtClean="0"/>
              <a:t>: Osvještavanjem  svojih prava i prava drugih  te usvajanjem pravila uljudnog ophođenja, utjecati na izgradnju prijateljskih odnosa  i zajedništva među učenicima u razredu. 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r>
              <a:rPr lang="hr-HR" b="1" dirty="0" smtClean="0"/>
              <a:t>ISHODI</a:t>
            </a:r>
            <a:r>
              <a:rPr lang="hr-HR" dirty="0" smtClean="0"/>
              <a:t>: navodi neke od najvažnijih prava i odgovornosti koje ima kao učenik;uspoređuje svoja prava i prava drugih; zaključuje da prava koja ima kao učenik jednako pripadaju svakom drugom učeniku bez obzira na  spol, nacionalnu ili vjersku pripadnost, sposobnosti ili imovinsko stanje ;prepoznaje situacije u kojima su njegova prava i prava drugih ugrožena u razredu ili školi ;  uočava, analizira i vrednuje situacije u kojima se krše njegova / njezina prava  ili prava drugih učenika  (građanske vještine i sposobnosti ); prihvaća druge učenike te tako pridonosi razvoju razredne zajednice kao cjeline;predano štiti svoja prava i prava drugih u razredu i školi ( građanske vrijednosti i stajališta); prepoznaje svoje sposobnosti, opisuje u čemu se sastoje i nabraja primjere iz vlastitog iskustva u školi i obitelji ; razmatra prihvatljiva i neprihvatljiva ponašanja.</a:t>
            </a:r>
          </a:p>
          <a:p>
            <a:endParaRPr lang="hr-HR" dirty="0"/>
          </a:p>
        </p:txBody>
      </p:sp>
      <p:pic>
        <p:nvPicPr>
          <p:cNvPr id="4" name="Picture 2" descr="C:\Users\Korisnik\Pictures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484784"/>
            <a:ext cx="252028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2339752" y="332656"/>
            <a:ext cx="6347048" cy="720080"/>
          </a:xfrm>
        </p:spPr>
        <p:txBody>
          <a:bodyPr>
            <a:normAutofit/>
          </a:bodyPr>
          <a:lstStyle/>
          <a:p>
            <a:r>
              <a:rPr lang="hr-HR" sz="3200" dirty="0" smtClean="0"/>
              <a:t>1.sat: PID: Dijete</a:t>
            </a:r>
            <a:endParaRPr lang="hr-HR" sz="3200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864096"/>
          </a:xfrm>
        </p:spPr>
        <p:txBody>
          <a:bodyPr/>
          <a:lstStyle/>
          <a:p>
            <a:r>
              <a:rPr lang="hr-HR" sz="2000" dirty="0" smtClean="0"/>
              <a:t>GOO: glavni dio sata -</a:t>
            </a:r>
            <a:r>
              <a:rPr lang="hr-HR" sz="2000" b="0" dirty="0" smtClean="0"/>
              <a:t>osobe s tjelesnim nedostatkom ili oštećenjem</a:t>
            </a:r>
            <a:endParaRPr lang="hr-HR" sz="2000" b="0" dirty="0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half" idx="3"/>
          </p:nvPr>
        </p:nvSpPr>
        <p:spPr>
          <a:xfrm>
            <a:off x="4499992" y="1556793"/>
            <a:ext cx="4464495" cy="360039"/>
          </a:xfrm>
        </p:spPr>
        <p:txBody>
          <a:bodyPr>
            <a:noAutofit/>
          </a:bodyPr>
          <a:lstStyle/>
          <a:p>
            <a:r>
              <a:rPr lang="hr-HR" sz="2000" dirty="0" smtClean="0"/>
              <a:t>GOO:sinteza: </a:t>
            </a:r>
            <a:r>
              <a:rPr lang="hr-HR" sz="2000" b="0" dirty="0" smtClean="0"/>
              <a:t>Tko ima više prava: dječaci ili djevojčice, bogati ili siromašni, crni ili bijeli, zdravi ili bolesni… </a:t>
            </a:r>
            <a:endParaRPr lang="hr-HR" sz="2000" b="0" dirty="0"/>
          </a:p>
        </p:txBody>
      </p:sp>
      <p:pic>
        <p:nvPicPr>
          <p:cNvPr id="12" name="Rezervirano mjesto sadržaja 11" descr="IMG_9857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636912"/>
            <a:ext cx="4041775" cy="32446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Rezervirano mjesto sadržaja 10" descr="IMG_985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95536" y="2204864"/>
            <a:ext cx="4040188" cy="33123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Users\Korisnik\Pictures\untitl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5661248"/>
            <a:ext cx="252028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orisnik\Pictures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861048"/>
            <a:ext cx="2261299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211144" cy="648072"/>
          </a:xfrm>
        </p:spPr>
        <p:txBody>
          <a:bodyPr>
            <a:normAutofit/>
          </a:bodyPr>
          <a:lstStyle/>
          <a:p>
            <a:r>
              <a:rPr lang="hr-HR" sz="3200" dirty="0" smtClean="0"/>
              <a:t>2.sat: TZK: Ponavljanje motoričkih gibanja</a:t>
            </a:r>
            <a:endParaRPr lang="hr-HR" sz="32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3024336" cy="936104"/>
          </a:xfrm>
        </p:spPr>
        <p:txBody>
          <a:bodyPr/>
          <a:lstStyle/>
          <a:p>
            <a:r>
              <a:rPr lang="hr-HR" sz="2000" dirty="0" smtClean="0"/>
              <a:t>GOO: uvodni dio</a:t>
            </a:r>
            <a:r>
              <a:rPr lang="hr-HR" sz="2000" b="0" dirty="0" smtClean="0"/>
              <a:t>- igra Ribarova mreža</a:t>
            </a:r>
            <a:endParaRPr lang="hr-HR" sz="2000" b="0" dirty="0"/>
          </a:p>
        </p:txBody>
      </p:sp>
      <p:pic>
        <p:nvPicPr>
          <p:cNvPr id="12" name="Rezervirano mjesto sadržaja 11" descr="IMG_988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36096" y="3573016"/>
            <a:ext cx="3561722" cy="26712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Rezervirano mjesto sadržaja 10" descr="IMG_9866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251520" y="2276872"/>
            <a:ext cx="4040188" cy="3030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Korisnik\Documents\FOTO 15.16\TD II\IMG_98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124744"/>
            <a:ext cx="3960440" cy="2705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Pravokutnik 7"/>
          <p:cNvSpPr/>
          <p:nvPr/>
        </p:nvSpPr>
        <p:spPr>
          <a:xfrm>
            <a:off x="467544" y="5589240"/>
            <a:ext cx="583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smtClean="0"/>
              <a:t>GOO: glavni “B” dio</a:t>
            </a:r>
            <a:r>
              <a:rPr lang="hr-HR" sz="2000" dirty="0" smtClean="0"/>
              <a:t>- elementarna igra s pomagalima: Prenošenje punjenih loptica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Korisnik\Pictures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356992"/>
            <a:ext cx="2261299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9632" y="704088"/>
            <a:ext cx="7427168" cy="492664"/>
          </a:xfrm>
        </p:spPr>
        <p:txBody>
          <a:bodyPr>
            <a:noAutofit/>
          </a:bodyPr>
          <a:lstStyle/>
          <a:p>
            <a:r>
              <a:rPr lang="hr-HR" sz="3200" dirty="0" smtClean="0"/>
              <a:t>3. sat: </a:t>
            </a:r>
            <a:r>
              <a:rPr lang="hr-HR" sz="3200" dirty="0" smtClean="0"/>
              <a:t>GK: obrada pjesme BUBAMARAC </a:t>
            </a:r>
            <a:endParaRPr lang="hr-HR" sz="32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7" name="Rezervirano mjesto sadržaja 16" descr="IMG_990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924944"/>
            <a:ext cx="4185791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0" name="Picture 8" descr="C:\Users\Korisnik\Documents\FOTO 15.16\TD II\IMG_98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9000"/>
            <a:ext cx="2154837" cy="2773028"/>
          </a:xfrm>
          <a:prstGeom prst="rect">
            <a:avLst/>
          </a:prstGeom>
          <a:ln w="1270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Rezervirano mjesto sadržaja 8" descr="IMG_9890.JPG"/>
          <p:cNvPicPr>
            <a:picLocks noGrp="1" noChangeAspect="1"/>
          </p:cNvPicPr>
          <p:nvPr>
            <p:ph sz="quarter" idx="2"/>
          </p:nvPr>
        </p:nvPicPr>
        <p:blipFill>
          <a:blip r:embed="rId5" cstate="print"/>
          <a:stretch>
            <a:fillRect/>
          </a:stretch>
        </p:blipFill>
        <p:spPr>
          <a:xfrm>
            <a:off x="2267744" y="4581128"/>
            <a:ext cx="2458616" cy="19159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79" name="Picture 7" descr="C:\Users\Korisnik\Documents\FOTO 15.16\TD II\IMG_9896 - Cop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1412776"/>
            <a:ext cx="1983093" cy="19090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78" name="Picture 6" descr="C:\Users\Korisnik\Documents\FOTO 15.16\TD II\IMG_989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412776"/>
            <a:ext cx="2715883" cy="2036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TekstniOkvir 10"/>
          <p:cNvSpPr txBox="1"/>
          <p:nvPr/>
        </p:nvSpPr>
        <p:spPr>
          <a:xfrm>
            <a:off x="395536" y="63813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GOO</a:t>
            </a:r>
            <a:r>
              <a:rPr lang="hr-HR" dirty="0" smtClean="0"/>
              <a:t>: </a:t>
            </a:r>
            <a:r>
              <a:rPr lang="hr-HR" dirty="0" smtClean="0"/>
              <a:t>h</a:t>
            </a:r>
            <a:r>
              <a:rPr lang="hr-HR" dirty="0" smtClean="0"/>
              <a:t>rabri solisti</a:t>
            </a:r>
            <a:endParaRPr lang="hr-HR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4932040" y="1700808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GOO: glavni dio sata</a:t>
            </a:r>
            <a:r>
              <a:rPr lang="hr-HR" sz="2000" dirty="0" smtClean="0"/>
              <a:t>: razgovor: Bubamare su sve iste, a ljudi?  </a:t>
            </a:r>
            <a:endParaRPr lang="hr-HR" sz="2000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4932040" y="6093297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Ozvučili smo priču Vjenčanje na livadi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Korisnik\Pictures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052736"/>
            <a:ext cx="2261299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7211144" cy="576064"/>
          </a:xfrm>
        </p:spPr>
        <p:txBody>
          <a:bodyPr>
            <a:noAutofit/>
          </a:bodyPr>
          <a:lstStyle/>
          <a:p>
            <a:r>
              <a:rPr lang="hr-HR" sz="3200" dirty="0" smtClean="0"/>
              <a:t>4.sat: LK:Kontrast crta po toku i karakteru</a:t>
            </a:r>
            <a:endParaRPr lang="hr-HR" sz="32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5536" y="1412776"/>
            <a:ext cx="4040188" cy="576064"/>
          </a:xfrm>
        </p:spPr>
        <p:txBody>
          <a:bodyPr/>
          <a:lstStyle/>
          <a:p>
            <a:r>
              <a:rPr lang="hr-HR" b="0" dirty="0" smtClean="0"/>
              <a:t>Crtanje bubamara u paru</a:t>
            </a:r>
            <a:endParaRPr lang="hr-HR" b="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827584" y="5445224"/>
            <a:ext cx="7858199" cy="864096"/>
          </a:xfrm>
        </p:spPr>
        <p:txBody>
          <a:bodyPr>
            <a:noAutofit/>
          </a:bodyPr>
          <a:lstStyle/>
          <a:p>
            <a:r>
              <a:rPr lang="hr-HR" sz="2000" dirty="0" smtClean="0"/>
              <a:t>GOO: analiza i vrednovanje</a:t>
            </a:r>
            <a:r>
              <a:rPr lang="hr-HR" sz="2000" b="0" dirty="0" smtClean="0"/>
              <a:t>: Jesmo li ostvarili zadatak? Čije su bubamare najmaštovitije? …Koji je par bio najuspješniji? Kako ste surađivali? Jeste li se oko svega slagali? Jeste li zadovoljni svojim likovnim radom?</a:t>
            </a:r>
            <a:endParaRPr lang="hr-HR" sz="2000" b="0" dirty="0"/>
          </a:p>
        </p:txBody>
      </p:sp>
      <p:pic>
        <p:nvPicPr>
          <p:cNvPr id="7" name="Rezervirano mjesto sadržaja 6" descr="IMG_990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0" y="2204864"/>
            <a:ext cx="4040188" cy="3030141"/>
          </a:xfrm>
          <a:prstGeom prst="rect">
            <a:avLst/>
          </a:prstGeom>
          <a:ln w="1270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Rezervirano mjesto sadržaja 9" descr="IMG_9912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860032" y="1268760"/>
            <a:ext cx="4041775" cy="30313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orisnik\Pictures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645024"/>
            <a:ext cx="2261299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Korisnik\Documents\FOTO 15.16\TD II\IMG_99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60648"/>
            <a:ext cx="2880320" cy="2160240"/>
          </a:xfrm>
          <a:prstGeom prst="rect">
            <a:avLst/>
          </a:prstGeom>
          <a:ln w="127000" cap="rnd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1" name="Picture 7" descr="C:\Users\Korisnik\Documents\FOTO 15.16\TD II\IMG_99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34315">
            <a:off x="6515674" y="456080"/>
            <a:ext cx="2546680" cy="19100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9" name="Picture 5" descr="C:\Users\Korisnik\Documents\FOTO 15.16\TD II\IMG_99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700808"/>
            <a:ext cx="2784309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Rezervirano mjesto sadržaja 6" descr="IMG_9911.JPG"/>
          <p:cNvPicPr>
            <a:picLocks noGrp="1" noChangeAspect="1"/>
          </p:cNvPicPr>
          <p:nvPr>
            <p:ph sz="quarter" idx="2"/>
          </p:nvPr>
        </p:nvPicPr>
        <p:blipFill>
          <a:blip r:embed="rId6" cstate="print"/>
          <a:stretch>
            <a:fillRect/>
          </a:stretch>
        </p:blipFill>
        <p:spPr>
          <a:xfrm>
            <a:off x="0" y="2708920"/>
            <a:ext cx="5328592" cy="39964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C:\Users\Korisnik\Documents\FOTO 15.16\TD II\IMG_99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95728" y="3068960"/>
            <a:ext cx="2448272" cy="18362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C:\Users\Korisnik\Documents\FOTO 15.16\TD II\IMG_99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900292">
            <a:off x="54934" y="493615"/>
            <a:ext cx="2496277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Rezervirano mjesto sadržaja 11" descr="IMG_9904.JPG"/>
          <p:cNvPicPr>
            <a:picLocks noGrp="1" noChangeAspect="1"/>
          </p:cNvPicPr>
          <p:nvPr>
            <p:ph sz="quarter" idx="4"/>
          </p:nvPr>
        </p:nvPicPr>
        <p:blipFill>
          <a:blip r:embed="rId9" cstate="print"/>
          <a:stretch>
            <a:fillRect/>
          </a:stretch>
        </p:blipFill>
        <p:spPr>
          <a:xfrm>
            <a:off x="5508104" y="4797152"/>
            <a:ext cx="2602632" cy="1951974"/>
          </a:xfrm>
          <a:prstGeom prst="rect">
            <a:avLst/>
          </a:prstGeom>
          <a:ln w="12700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kstniOkvir 9"/>
          <p:cNvSpPr txBox="1"/>
          <p:nvPr/>
        </p:nvSpPr>
        <p:spPr>
          <a:xfrm>
            <a:off x="8244408" y="5229200"/>
            <a:ext cx="899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Hvala na pažnji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Prilagođeno 11">
      <a:dk1>
        <a:srgbClr val="246171"/>
      </a:dk1>
      <a:lt1>
        <a:sysClr val="window" lastClr="FFFFFF"/>
      </a:lt1>
      <a:dk2>
        <a:srgbClr val="246171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151</TotalTime>
  <Words>341</Words>
  <Application>Microsoft Office PowerPoint</Application>
  <PresentationFormat>Prikaz na zaslonu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Tijek</vt:lpstr>
      <vt:lpstr>     GRADIMO  ZAJEDNIŠTVO I PRIJATELJSTVO</vt:lpstr>
      <vt:lpstr>  Svrha i ishodi:</vt:lpstr>
      <vt:lpstr>1.sat: PID: Dijete</vt:lpstr>
      <vt:lpstr>2.sat: TZK: Ponavljanje motoričkih gibanja</vt:lpstr>
      <vt:lpstr>3. sat: GK: obrada pjesme BUBAMARAC </vt:lpstr>
      <vt:lpstr>4.sat: LK:Kontrast crta po toku i karakteru</vt:lpstr>
      <vt:lpstr>Slajd 7</vt:lpstr>
    </vt:vector>
  </TitlesOfParts>
  <Company>Osnovna škola Vladimir Nazor Budinščina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GRADIMO  ZAJEDNIŠTVO I PRIJATELJSTVO</dc:title>
  <dc:creator>Korisnik</dc:creator>
  <cp:lastModifiedBy>Korisnik</cp:lastModifiedBy>
  <cp:revision>7</cp:revision>
  <dcterms:created xsi:type="dcterms:W3CDTF">2016-03-03T08:34:35Z</dcterms:created>
  <dcterms:modified xsi:type="dcterms:W3CDTF">2016-03-14T11:11:06Z</dcterms:modified>
</cp:coreProperties>
</file>